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1" r:id="rId5"/>
  </p:sldMasterIdLst>
  <p:notesMasterIdLst>
    <p:notesMasterId r:id="rId23"/>
  </p:notesMasterIdLst>
  <p:sldIdLst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4" r:id="rId17"/>
    <p:sldId id="513" r:id="rId18"/>
    <p:sldId id="515" r:id="rId19"/>
    <p:sldId id="516" r:id="rId20"/>
    <p:sldId id="517" r:id="rId21"/>
    <p:sldId id="518" r:id="rId2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uchheit, Caitlin" initials="BC" lastIdx="4" clrIdx="6">
    <p:extLst/>
  </p:cmAuthor>
  <p:cmAuthor id="1" name="Banashefski, Bryana" initials="BB" lastIdx="23" clrIdx="0"/>
  <p:cmAuthor id="8" name="Geong, Danielle, CTR, DHA" initials="GDCD" lastIdx="19" clrIdx="7">
    <p:extLst>
      <p:ext uri="{19B8F6BF-5375-455C-9EA6-DF929625EA0E}">
        <p15:presenceInfo xmlns:p15="http://schemas.microsoft.com/office/powerpoint/2012/main" userId="Geong, Danielle, CTR, DHA" providerId="None"/>
      </p:ext>
    </p:extLst>
  </p:cmAuthor>
  <p:cmAuthor id="2" name="Doug Zwiselsberger" initials="DZ" lastIdx="7" clrIdx="1">
    <p:extLst/>
  </p:cmAuthor>
  <p:cmAuthor id="9" name="Redmond, Linda, CTR, DHA" initials="RLCD" lastIdx="18" clrIdx="8">
    <p:extLst>
      <p:ext uri="{19B8F6BF-5375-455C-9EA6-DF929625EA0E}">
        <p15:presenceInfo xmlns:p15="http://schemas.microsoft.com/office/powerpoint/2012/main" userId="Redmond, Linda, CTR, DHA" providerId="None"/>
      </p:ext>
    </p:extLst>
  </p:cmAuthor>
  <p:cmAuthor id="3" name="Holden, Eric" initials="EH" lastIdx="6" clrIdx="2">
    <p:extLst/>
  </p:cmAuthor>
  <p:cmAuthor id="10" name="Philemon, Claudy, CTR, DHA" initials="PCCD" lastIdx="1" clrIdx="9">
    <p:extLst>
      <p:ext uri="{19B8F6BF-5375-455C-9EA6-DF929625EA0E}">
        <p15:presenceInfo xmlns:p15="http://schemas.microsoft.com/office/powerpoint/2012/main" userId="Philemon, Claudy, CTR, DHA" providerId="None"/>
      </p:ext>
    </p:extLst>
  </p:cmAuthor>
  <p:cmAuthor id="4" name="Findlay, Laura" initials="LF" lastIdx="2" clrIdx="3">
    <p:extLst/>
  </p:cmAuthor>
  <p:cmAuthor id="11" name="Yourk, Daniel J MAJ MIL USA MEDCOM BAMC" initials="YDJMMUMB" lastIdx="1" clrIdx="10">
    <p:extLst>
      <p:ext uri="{19B8F6BF-5375-455C-9EA6-DF929625EA0E}">
        <p15:presenceInfo xmlns:p15="http://schemas.microsoft.com/office/powerpoint/2012/main" userId="Yourk, Daniel J MAJ MIL USA MEDCOM BAMC" providerId="None"/>
      </p:ext>
    </p:extLst>
  </p:cmAuthor>
  <p:cmAuthor id="5" name="Baker, Laura" initials="LB" lastIdx="3" clrIdx="4">
    <p:extLst/>
  </p:cmAuthor>
  <p:cmAuthor id="6" name="Shah, Monika K" initials="MS" lastIdx="4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9EDF4"/>
    <a:srgbClr val="D0D8E8"/>
    <a:srgbClr val="339933"/>
    <a:srgbClr val="D6E2EE"/>
    <a:srgbClr val="F3C5E4"/>
    <a:srgbClr val="000066"/>
    <a:srgbClr val="051C48"/>
    <a:srgbClr val="960000"/>
    <a:srgbClr val="497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911" autoAdjust="0"/>
    <p:restoredTop sz="94343" autoAdjust="0"/>
  </p:normalViewPr>
  <p:slideViewPr>
    <p:cSldViewPr>
      <p:cViewPr varScale="1">
        <p:scale>
          <a:sx n="77" d="100"/>
          <a:sy n="77" d="100"/>
        </p:scale>
        <p:origin x="86" y="125"/>
      </p:cViewPr>
      <p:guideLst>
        <p:guide orient="horz" pos="2160"/>
        <p:guide pos="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170582" cy="480388"/>
          </a:xfrm>
          <a:prstGeom prst="rect">
            <a:avLst/>
          </a:prstGeom>
        </p:spPr>
        <p:txBody>
          <a:bodyPr vert="horz" lIns="96637" tIns="48320" rIns="96637" bIns="483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2"/>
            <a:ext cx="3170582" cy="480388"/>
          </a:xfrm>
          <a:prstGeom prst="rect">
            <a:avLst/>
          </a:prstGeom>
        </p:spPr>
        <p:txBody>
          <a:bodyPr vert="horz" lIns="96637" tIns="48320" rIns="96637" bIns="483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E714CB-23A4-4CF5-A351-2751171C4179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20" rIns="96637" bIns="483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9"/>
            <a:ext cx="5850835" cy="4320213"/>
          </a:xfrm>
          <a:prstGeom prst="rect">
            <a:avLst/>
          </a:prstGeom>
        </p:spPr>
        <p:txBody>
          <a:bodyPr vert="horz" lIns="96637" tIns="48320" rIns="96637" bIns="483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119175"/>
            <a:ext cx="3170582" cy="480388"/>
          </a:xfrm>
          <a:prstGeom prst="rect">
            <a:avLst/>
          </a:prstGeom>
        </p:spPr>
        <p:txBody>
          <a:bodyPr vert="horz" lIns="96637" tIns="48320" rIns="96637" bIns="483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5"/>
            <a:ext cx="3170582" cy="480388"/>
          </a:xfrm>
          <a:prstGeom prst="rect">
            <a:avLst/>
          </a:prstGeom>
        </p:spPr>
        <p:txBody>
          <a:bodyPr vert="horz" wrap="square" lIns="96637" tIns="48320" rIns="96637" bIns="483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D44A40-9F50-4BCD-92E5-B773EA90DD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1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1"/>
            <a:ext cx="103632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36000" cy="1143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D0BB-9A1C-4DA8-8F20-59528A5FFF06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77216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BF73-D3D0-41E2-853D-2BCC9303C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61801"/>
            <a:ext cx="8991600" cy="11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0E9-48AE-43CC-876F-50D002205C57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D6E5-CC80-4AA1-BAB5-DE0437FCC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3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7EC7-F27A-4DF6-82D5-00C4390ACC38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9A53-28B5-4EB7-8E75-2F95BFEDD0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58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6D3E-A1DE-4D14-8B5D-0A23E3A8604A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04B0-2B66-4B0B-A527-6801119A0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55FE-FFCF-4192-A254-CA997B03D1B9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2015-CEF7-48B3-BB9B-28ACBCE088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1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155-8B37-4EEF-B7D1-6820F850343B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EF8C74B-B343-45AE-ABFB-02322DD66E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0E9-48AE-43CC-876F-50D002205C57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D6E5-CC80-4AA1-BAB5-DE0437FCC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2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7EC7-F27A-4DF6-82D5-00C4390ACC38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9A53-28B5-4EB7-8E75-2F95BFEDD0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6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6D3E-A1DE-4D14-8B5D-0A23E3A8604A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04B0-2B66-4B0B-A527-6801119A0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2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55FE-FFCF-4192-A254-CA997B03D1B9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2015-CEF7-48B3-BB9B-28ACBCE088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3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7" y="4876800"/>
            <a:ext cx="74263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1"/>
            <a:ext cx="103632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36000" cy="1143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D0BB-9A1C-4DA8-8F20-59528A5FFF06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77216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BF73-D3D0-41E2-853D-2BCC9303C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1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AF37C-3F3D-4862-8F12-7044B1027B66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8E3C1-512A-4777-BA9A-CBA7A7162EC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93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155-8B37-4EEF-B7D1-6820F850343B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EF8C74B-B343-45AE-ABFB-02322DD66E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68463"/>
            <a:ext cx="10972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AF37C-3F3D-4862-8F12-7044B1027B66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1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56351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8E3C1-512A-4777-BA9A-CBA7A7162E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1447801"/>
            <a:ext cx="1232323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6180138"/>
            <a:ext cx="1232323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4129" y="242119"/>
            <a:ext cx="2104871" cy="9445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182565"/>
            <a:ext cx="990600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49" r:id="rId3"/>
    <p:sldLayoutId id="2147483750" r:id="rId4"/>
    <p:sldLayoutId id="2147483751" r:id="rId5"/>
    <p:sldLayoutId id="2147483752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∎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68463"/>
            <a:ext cx="10972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AF37C-3F3D-4862-8F12-7044B1027B66}" type="datetime1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1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56351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8E3C1-512A-4777-BA9A-CBA7A7162E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1447801"/>
            <a:ext cx="1232323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6180138"/>
            <a:ext cx="1232323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23013"/>
            <a:ext cx="2757280" cy="139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6"/>
          <p:cNvSpPr txBox="1">
            <a:spLocks noChangeArrowheads="1"/>
          </p:cNvSpPr>
          <p:nvPr userDrawn="1"/>
        </p:nvSpPr>
        <p:spPr bwMode="auto">
          <a:xfrm>
            <a:off x="5410200" y="6629400"/>
            <a:ext cx="178286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FF0000"/>
                </a:solidFill>
                <a:latin typeface="Arial" charset="0"/>
              </a:rPr>
              <a:t>FOR OFFICIAL USE </a:t>
            </a:r>
            <a:r>
              <a:rPr lang="en-US" sz="1000" dirty="0" smtClean="0">
                <a:solidFill>
                  <a:srgbClr val="FF0000"/>
                </a:solidFill>
                <a:latin typeface="Arial" charset="0"/>
              </a:rPr>
              <a:t>ONLY</a:t>
            </a:r>
            <a:endParaRPr lang="en-US" sz="1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152400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∎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elp.nmcp.med.navy.mil/path/user/Login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sc.health.m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elp.nmcp.med.navy.mil/path/user/Login.j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Global Teleconsultation Portal (GTP)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6849" y="2047215"/>
            <a:ext cx="10835640" cy="237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Consult </a:t>
            </a:r>
            <a:r>
              <a:rPr lang="en-US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  <a:endParaRPr 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19" y="4293602"/>
            <a:ext cx="8071658" cy="155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Consult is in GTP!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4687" b="21875"/>
          <a:stretch/>
        </p:blipFill>
        <p:spPr bwMode="auto">
          <a:xfrm>
            <a:off x="609600" y="1600200"/>
            <a:ext cx="10972800" cy="447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6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Requesting Case Closure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Go </a:t>
            </a:r>
            <a:r>
              <a:rPr lang="en-US" sz="1800" dirty="0"/>
              <a:t>to the consult and click the </a:t>
            </a:r>
            <a:r>
              <a:rPr lang="en-US" sz="1800" b="1" dirty="0"/>
              <a:t>Close Case </a:t>
            </a:r>
            <a:r>
              <a:rPr lang="en-US" sz="1800" dirty="0"/>
              <a:t>button located under the Add New Comment section</a:t>
            </a:r>
          </a:p>
          <a:p>
            <a:endParaRPr lang="en-US" sz="1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74" t="14333" r="1117" b="34528"/>
          <a:stretch/>
        </p:blipFill>
        <p:spPr>
          <a:xfrm>
            <a:off x="1146343" y="1969453"/>
            <a:ext cx="10029526" cy="385571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87674" y="3733800"/>
            <a:ext cx="54436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95400" y="3581400"/>
            <a:ext cx="685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Requesting Case Closure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76200" y="1676400"/>
            <a:ext cx="350520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  <a:defRPr/>
            </a:pPr>
            <a:r>
              <a:rPr lang="en-US" sz="2000" b="1" dirty="0" smtClean="0"/>
              <a:t>Select </a:t>
            </a:r>
            <a:r>
              <a:rPr lang="en-US" sz="2000" dirty="0" smtClean="0"/>
              <a:t>CONSULT COMPLETE from the drop down menu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en-US" sz="2000" b="1" dirty="0" smtClean="0"/>
              <a:t>Select</a:t>
            </a:r>
            <a:r>
              <a:rPr lang="en-US" sz="2000" dirty="0" smtClean="0"/>
              <a:t> Yes or No if the consult prevented patient movement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en-US" sz="2000" b="1" dirty="0" smtClean="0"/>
              <a:t>Select</a:t>
            </a:r>
            <a:r>
              <a:rPr lang="en-US" sz="2000" dirty="0" smtClean="0"/>
              <a:t> Yes or No if the consult recaptured care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en-US" sz="2000" b="1" dirty="0" smtClean="0"/>
              <a:t>Select</a:t>
            </a:r>
            <a:r>
              <a:rPr lang="en-US" sz="2000" dirty="0" smtClean="0"/>
              <a:t> the appropriate response for “will the patient return to duty or return to care”</a:t>
            </a:r>
          </a:p>
          <a:p>
            <a:pPr marL="342900" lvl="0" indent="-342900">
              <a:buFont typeface="+mj-lt"/>
              <a:buAutoNum type="arabicParenR"/>
              <a:defRPr/>
            </a:pPr>
            <a:r>
              <a:rPr lang="en-US" sz="2000" b="1" dirty="0" smtClean="0"/>
              <a:t>Then</a:t>
            </a:r>
            <a:r>
              <a:rPr lang="en-US" sz="2000" dirty="0" smtClean="0"/>
              <a:t>, click on Request Closure button</a:t>
            </a:r>
          </a:p>
          <a:p>
            <a:pPr marL="342900" lvl="0" indent="-342900">
              <a:buAutoNum type="arabicPeriod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5995" y="1603959"/>
            <a:ext cx="4404471" cy="22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67" y="1603959"/>
            <a:ext cx="4147078" cy="2248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995" y="3836829"/>
            <a:ext cx="4404471" cy="23770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930467" y="3852161"/>
            <a:ext cx="4147079" cy="2346415"/>
            <a:chOff x="7756531" y="3994604"/>
            <a:chExt cx="3630931" cy="20727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6531" y="3994604"/>
              <a:ext cx="3630931" cy="207276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601493" y="5794957"/>
              <a:ext cx="439652" cy="11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8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Case Closure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1377787"/>
            <a:ext cx="832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a completed closure request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" t="9253" r="67557" b="25252"/>
          <a:stretch/>
        </p:blipFill>
        <p:spPr>
          <a:xfrm>
            <a:off x="1251613" y="2010766"/>
            <a:ext cx="9157699" cy="4233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22860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2663" y="47244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GTP Account and Access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09600" y="1668463"/>
            <a:ext cx="10972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https://help.nmcp.med.navy.mil/path/user/Login.jsp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to the home screen on the GTP site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Request an Account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0" y="2819400"/>
            <a:ext cx="10515600" cy="340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029200" y="571500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Requesting a GTP Account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 in all required fields, then click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47900"/>
            <a:ext cx="1021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4114800"/>
            <a:ext cx="6858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1800" y="4114800"/>
            <a:ext cx="7620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24600" y="5867400"/>
            <a:ext cx="0" cy="2587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Requesting a GTP Account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" y="1676400"/>
            <a:ext cx="8885751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0" y="2040335"/>
            <a:ext cx="2834219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required fields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“I accept the above user agreement” box</a:t>
            </a:r>
          </a:p>
          <a:p>
            <a:pPr lvl="0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“Submit User Request” tab</a:t>
            </a:r>
          </a:p>
          <a:p>
            <a:pPr lvl="0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submitted the request will be reviewed and approved by an administrator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00" y="2590800"/>
            <a:ext cx="444500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5733654"/>
            <a:ext cx="2286000" cy="2099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6051551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Training POCs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15838" y="1752600"/>
            <a:ext cx="10515600" cy="501096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LCDR John W. Roman – GTP Medical Director</a:t>
            </a:r>
          </a:p>
          <a:p>
            <a:pPr marL="0" indent="0" algn="ctr">
              <a:buNone/>
            </a:pPr>
            <a:r>
              <a:rPr lang="en-US" sz="1800" dirty="0" smtClean="0"/>
              <a:t>LTC </a:t>
            </a:r>
            <a:r>
              <a:rPr lang="en-US" sz="1800" dirty="0" smtClean="0"/>
              <a:t>Charles T. Nguyen – GTP </a:t>
            </a:r>
            <a:r>
              <a:rPr lang="en-US" sz="1800" dirty="0" smtClean="0"/>
              <a:t>Medical </a:t>
            </a:r>
            <a:r>
              <a:rPr lang="en-US" sz="1800" dirty="0" smtClean="0"/>
              <a:t>Director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Mr</a:t>
            </a:r>
            <a:r>
              <a:rPr lang="en-US" sz="1800" dirty="0"/>
              <a:t>. Kevin D. Ross – GTP Program </a:t>
            </a:r>
            <a:r>
              <a:rPr lang="en-US" sz="1800" dirty="0" smtClean="0"/>
              <a:t>Manager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Mrs. Karissa L. Flynn – GTP Atlantic Program Manager</a:t>
            </a:r>
          </a:p>
          <a:p>
            <a:pPr marL="0" indent="0" algn="ctr">
              <a:buNone/>
            </a:pPr>
            <a:r>
              <a:rPr lang="en-US" sz="1800" dirty="0" smtClean="0"/>
              <a:t>Ms</a:t>
            </a:r>
            <a:r>
              <a:rPr lang="en-US" sz="1800" dirty="0" smtClean="0"/>
              <a:t>. Sylvia E. Grun – Indo-Pacific Program </a:t>
            </a:r>
            <a:r>
              <a:rPr lang="en-US" sz="1800" dirty="0" smtClean="0"/>
              <a:t>Manager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000" b="1" dirty="0" smtClean="0"/>
              <a:t>GTP </a:t>
            </a:r>
            <a:r>
              <a:rPr lang="en-US" sz="2000" b="1" dirty="0"/>
              <a:t>HELP DESK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https://gsc.health.mil</a:t>
            </a:r>
            <a:r>
              <a:rPr lang="en-US" sz="2400" dirty="0" smtClean="0"/>
              <a:t>                         1-800-600-9332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GTP Consultation Procedure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PREFACE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GTP (Global Teleconsultation Platform) is designed to be a worldwide-accessible, HIPAA-compliant, secure, web-based system for health care personnel (IDC, RN, NP, PA, Physicians) allowing them access to medical specialists from the PATH/GTP System. The area of coverage includes EUCOM, CENTCOM, and AFRICOM and their regionally associated Fleet, Army, Air Force and Marine assets.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PLACE A CONSULT REQUEST 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going to the login page: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https://help.nmcp.med.navy.mil/path/user/Login.jsp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3733800"/>
            <a:ext cx="6400801" cy="241705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41119" y="4150302"/>
            <a:ext cx="3946082" cy="200054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already have an account, request an account by clicking </a:t>
            </a:r>
            <a:r>
              <a:rPr lang="en-US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an Account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guidance on requesting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refer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slides 14-16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5867400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Creating a GTP Consult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altLang="en-US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Case / Search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will open up the Patient Search dialog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983729"/>
            <a:ext cx="11049000" cy="425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52400" y="20574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15400" y="5943600"/>
            <a:ext cx="355600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Patient Information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the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search, this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search for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cases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under your patient’s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61536"/>
            <a:ext cx="9296400" cy="33058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29000" y="5486400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Existing Patient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TextBox 6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patient already exist, select the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73275"/>
            <a:ext cx="7058025" cy="3648075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64788" y="3191774"/>
            <a:ext cx="2606751" cy="8402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For new patient select “</a:t>
            </a:r>
            <a:r>
              <a:rPr lang="en-US" altLang="en-US" sz="1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click here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to add new patient” 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53200" y="46482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5334000"/>
            <a:ext cx="304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Creating a New Consult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selecting existing patient, if you need to create a new case for the patient,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“Create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Case For This Patient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0" y="2286000"/>
            <a:ext cx="2418009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creating a consult, ensure you search for pre-existing case correlating to Consult to prevent a duplicate case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corresponding, pre-existing case, then create a new consult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44" y="2249055"/>
            <a:ext cx="7819556" cy="389096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8686800" y="5257800"/>
            <a:ext cx="6547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Patient not found?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If the patient is not found, that means a </a:t>
            </a:r>
            <a:r>
              <a:rPr lang="en-US" altLang="en-US" sz="1800" dirty="0" smtClean="0"/>
              <a:t>consult </a:t>
            </a:r>
            <a:r>
              <a:rPr lang="en-US" altLang="en-US" sz="1800" dirty="0"/>
              <a:t>has not been </a:t>
            </a:r>
            <a:r>
              <a:rPr lang="en-US" altLang="en-US" sz="1800" dirty="0" smtClean="0"/>
              <a:t>created </a:t>
            </a:r>
            <a:endParaRPr lang="en-US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Complete the rest of the form to create a new </a:t>
            </a:r>
            <a:r>
              <a:rPr lang="en-US" altLang="en-US" sz="1800" dirty="0" smtClean="0"/>
              <a:t>case, </a:t>
            </a:r>
            <a:r>
              <a:rPr lang="en-US" altLang="en-US" sz="1800" dirty="0"/>
              <a:t>then click </a:t>
            </a:r>
            <a:r>
              <a:rPr lang="en-US" altLang="en-US" sz="1800" b="1" dirty="0" smtClean="0"/>
              <a:t>Continue</a:t>
            </a:r>
          </a:p>
          <a:p>
            <a:pPr>
              <a:spcBef>
                <a:spcPct val="0"/>
              </a:spcBef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94114"/>
            <a:ext cx="7543800" cy="363487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9753600" y="2743200"/>
            <a:ext cx="2073214" cy="23255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</a:rPr>
              <a:t>Double check correctness of demographics prior to selecting “continue”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1600" y="54864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New Consultation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consult window, set Request Type: to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</a:rPr>
              <a:t>Select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“Myself” 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you are submitting on a supervising provider’s behalf.  The system will auto populate the command from your profile.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Submitting to will be selected by your regional location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(EUCOM, CENTCOM &amp; AFRICOM regions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submit to LRMC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30" y="3117544"/>
            <a:ext cx="8106507" cy="3001963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67800" y="2438400"/>
            <a:ext cx="3017171" cy="35394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Request Type: 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Patient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Movement or RFI may be selected if applicable)</a:t>
            </a:r>
            <a:endParaRPr lang="en-US" altLang="en-US" sz="1400" b="1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Confidential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box will restrict viewers when checked to a need to know category. Only 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individuals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added to the case will have access to view the case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Types of case that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MUST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be marked Confidential: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Behavioral Health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OB/GYN Related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Consults including patient photographs</a:t>
            </a: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38600" y="3581400"/>
            <a:ext cx="76200" cy="2876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426720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New Consultation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09600" y="1668463"/>
            <a:ext cx="109728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pertinent information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 the appropriate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Physical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 Question(s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are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upload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related to the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medical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want to review your case if not listed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specialty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box,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when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85451" y="2920910"/>
            <a:ext cx="10122697" cy="25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7927" y="5507613"/>
            <a:ext cx="118040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alt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Submission: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submitting a consult, 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alt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send a complete 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 and 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current assessment findings, and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 clear consult 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question. This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ensure timely and accurate responses from specialists. </a:t>
            </a:r>
            <a:r>
              <a:rPr lang="en-US" alt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images when appropriate (varieties of different file formats are supported). You can refer to AHLTA notes on specific dates as necessary, 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sure to 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pertinent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to the </a:t>
            </a: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GTP 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consultation. Also, please note that you (the referring provider) maintain full responsibility for the care of your patient during the consultation process.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006149" y="3126748"/>
            <a:ext cx="330200" cy="152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257971" y="3637385"/>
            <a:ext cx="257629" cy="1808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91000" y="4876800"/>
            <a:ext cx="3657600" cy="6308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A template 2014-04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HA template 2014-04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FEA46831BAB4996C47B7FAF0FA2A8" ma:contentTypeVersion="3" ma:contentTypeDescription="Create a new document." ma:contentTypeScope="" ma:versionID="012c86ac7e17efcbd51953aa3b01d2f2">
  <xsd:schema xmlns:xsd="http://www.w3.org/2001/XMLSchema" xmlns:xs="http://www.w3.org/2001/XMLSchema" xmlns:p="http://schemas.microsoft.com/office/2006/metadata/properties" xmlns:ns2="73e0fd5d-cf76-48f1-b6aa-7c49e35d3505" xmlns:ns3="14cdb0c7-0ceb-41ab-a835-4d3ff8ca666b" targetNamespace="http://schemas.microsoft.com/office/2006/metadata/properties" ma:root="true" ma:fieldsID="ca421c3c2781b5da5042663ac82bf029" ns2:_="" ns3:_="">
    <xsd:import namespace="73e0fd5d-cf76-48f1-b6aa-7c49e35d3505"/>
    <xsd:import namespace="14cdb0c7-0ceb-41ab-a835-4d3ff8ca666b"/>
    <xsd:element name="properties">
      <xsd:complexType>
        <xsd:sequence>
          <xsd:element name="documentManagement">
            <xsd:complexType>
              <xsd:all>
                <xsd:element ref="ns2:RequestID" minOccurs="0"/>
                <xsd:element ref="ns3:feb8b3f14be148e6bde5f6045aca7cef" minOccurs="0"/>
                <xsd:element ref="ns3:TaxCatchAll" minOccurs="0"/>
                <xsd:element ref="ns3:TaxCatchAllLabel" minOccurs="0"/>
                <xsd:element ref="ns3:c91f18bbd5e043e081e7a2ff2940228b" minOccurs="0"/>
                <xsd:element ref="ns3:ddb9a2f939aa43c19a5a313bbcb2857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0fd5d-cf76-48f1-b6aa-7c49e35d3505" elementFormDefault="qualified">
    <xsd:import namespace="http://schemas.microsoft.com/office/2006/documentManagement/types"/>
    <xsd:import namespace="http://schemas.microsoft.com/office/infopath/2007/PartnerControls"/>
    <xsd:element name="RequestID" ma:index="8" nillable="true" ma:displayName="RequestID" ma:description="Request ID of associated request" ma:list="{d6b1d0c3-15af-4e80-8f76-b2547f54341f}" ma:internalName="RequestID" ma:showField="Title" ma:web="73e0fd5d-cf76-48f1-b6aa-7c49e35d3505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db0c7-0ceb-41ab-a835-4d3ff8ca666b" elementFormDefault="qualified">
    <xsd:import namespace="http://schemas.microsoft.com/office/2006/documentManagement/types"/>
    <xsd:import namespace="http://schemas.microsoft.com/office/infopath/2007/PartnerControls"/>
    <xsd:element name="feb8b3f14be148e6bde5f6045aca7cef" ma:index="9" nillable="true" ma:taxonomy="true" ma:internalName="feb8b3f14be148e6bde5f6045aca7cef" ma:taxonomyFieldName="Document_x0020_Type" ma:displayName="Document Type" ma:default="" ma:fieldId="{feb8b3f1-4be1-48e6-bde5-f6045aca7cef}" ma:sspId="4859e7fd-8a9c-4765-b0cd-dcb72885bd0e" ma:termSetId="61788f81-0e91-4030-849b-84a5add3a9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20e2b5-52f8-46a3-a174-0774eb69224f}" ma:internalName="TaxCatchAll" ma:showField="CatchAllData" ma:web="14cdb0c7-0ceb-41ab-a835-4d3ff8ca6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9a20e2b5-52f8-46a3-a174-0774eb69224f}" ma:internalName="TaxCatchAllLabel" ma:readOnly="true" ma:showField="CatchAllDataLabel" ma:web="14cdb0c7-0ceb-41ab-a835-4d3ff8ca6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1f18bbd5e043e081e7a2ff2940228b" ma:index="13" nillable="true" ma:taxonomy="true" ma:internalName="c91f18bbd5e043e081e7a2ff2940228b" ma:taxonomyFieldName="Organization" ma:displayName="Organization" ma:default="" ma:fieldId="{c91f18bb-d5e0-43e0-81e7-a2ff2940228b}" ma:sspId="4859e7fd-8a9c-4765-b0cd-dcb72885bd0e" ma:termSetId="d6d01212-7d2d-40e5-80dd-06563ad2f7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b9a2f939aa43c19a5a313bbcb28576" ma:index="15" nillable="true" ma:taxonomy="true" ma:internalName="ddb9a2f939aa43c19a5a313bbcb28576" ma:taxonomyFieldName="Document_x0020_Status" ma:displayName="Document Status" ma:default="" ma:fieldId="{ddb9a2f9-39aa-43c1-9a5a-313bbcb28576}" ma:sspId="4859e7fd-8a9c-4765-b0cd-dcb72885bd0e" ma:termSetId="3f2f7bd8-2a0d-4da2-a7fc-6aee6584989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cdb0c7-0ceb-41ab-a835-4d3ff8ca666b"/>
    <feb8b3f14be148e6bde5f6045aca7cef xmlns="14cdb0c7-0ceb-41ab-a835-4d3ff8ca666b">
      <Terms xmlns="http://schemas.microsoft.com/office/infopath/2007/PartnerControls"/>
    </feb8b3f14be148e6bde5f6045aca7cef>
    <RequestID xmlns="73e0fd5d-cf76-48f1-b6aa-7c49e35d3505">4291</RequestID>
    <c91f18bbd5e043e081e7a2ff2940228b xmlns="14cdb0c7-0ceb-41ab-a835-4d3ff8ca666b">
      <Terms xmlns="http://schemas.microsoft.com/office/infopath/2007/PartnerControls"/>
    </c91f18bbd5e043e081e7a2ff2940228b>
    <ddb9a2f939aa43c19a5a313bbcb28576 xmlns="14cdb0c7-0ceb-41ab-a835-4d3ff8ca666b">
      <Terms xmlns="http://schemas.microsoft.com/office/infopath/2007/PartnerControls"/>
    </ddb9a2f939aa43c19a5a313bbcb28576>
  </documentManagement>
</p:properties>
</file>

<file path=customXml/itemProps1.xml><?xml version="1.0" encoding="utf-8"?>
<ds:datastoreItem xmlns:ds="http://schemas.openxmlformats.org/officeDocument/2006/customXml" ds:itemID="{07B8F61D-7D21-4748-8C37-F81D9B8DE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0fd5d-cf76-48f1-b6aa-7c49e35d3505"/>
    <ds:schemaRef ds:uri="14cdb0c7-0ceb-41ab-a835-4d3ff8ca6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27337-4B76-4D17-872D-B1ECC9CD1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99E26-C096-419E-8F12-92752F22A0A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4cdb0c7-0ceb-41ab-a835-4d3ff8ca666b"/>
    <ds:schemaRef ds:uri="73e0fd5d-cf76-48f1-b6aa-7c49e35d350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DHA template 2014-04-22</Template>
  <TotalTime>35625</TotalTime>
  <Words>932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Sans Unicode</vt:lpstr>
      <vt:lpstr>Wingdings</vt:lpstr>
      <vt:lpstr>DHA template 2014-04-22</vt:lpstr>
      <vt:lpstr>3_DHA template 2014-04-22</vt:lpstr>
      <vt:lpstr>Global Teleconsultation Portal (GTP) </vt:lpstr>
      <vt:lpstr>GTP Consultation Procedure</vt:lpstr>
      <vt:lpstr>Creating a GTP Consult</vt:lpstr>
      <vt:lpstr>Patient Information</vt:lpstr>
      <vt:lpstr>Existing Patient</vt:lpstr>
      <vt:lpstr>Creating a New Consult</vt:lpstr>
      <vt:lpstr>Patient not found?</vt:lpstr>
      <vt:lpstr>New Consultation</vt:lpstr>
      <vt:lpstr>New Consultation</vt:lpstr>
      <vt:lpstr>The Consult is in GTP!</vt:lpstr>
      <vt:lpstr>Requesting Case Closure</vt:lpstr>
      <vt:lpstr>Requesting Case Closure</vt:lpstr>
      <vt:lpstr>Case Closure</vt:lpstr>
      <vt:lpstr>GTP Account and Access</vt:lpstr>
      <vt:lpstr>Requesting a GTP Account</vt:lpstr>
      <vt:lpstr>Requesting a GTP Account</vt:lpstr>
      <vt:lpstr>Training POCs</vt:lpstr>
    </vt:vector>
  </TitlesOfParts>
  <Company>Department of Defense - Health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Catalano, Michael, CTR, DHA</dc:creator>
  <cp:lastModifiedBy>Eble, Marc E Mr CTR DHA Virtual Health PMO VH GTP Developer</cp:lastModifiedBy>
  <cp:revision>1643</cp:revision>
  <cp:lastPrinted>2021-02-03T13:54:00Z</cp:lastPrinted>
  <dcterms:created xsi:type="dcterms:W3CDTF">2014-05-09T16:12:25Z</dcterms:created>
  <dcterms:modified xsi:type="dcterms:W3CDTF">2022-04-28T15:33:55Z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831ea121-428e-4227-94d2-698d6eacf2d0</vt:lpwstr>
  </property>
  <property fmtid="{D5CDD505-2E9C-101B-9397-08002B2CF9AE}" pid="3" name="ContentTypeId">
    <vt:lpwstr>0x010100324FEA46831BAB4996C47B7FAF0FA2A8</vt:lpwstr>
  </property>
  <property fmtid="{D5CDD505-2E9C-101B-9397-08002B2CF9AE}" pid="4" name="Organization">
    <vt:lpwstr/>
  </property>
  <property fmtid="{D5CDD505-2E9C-101B-9397-08002B2CF9AE}" pid="5" name="Document Status">
    <vt:lpwstr/>
  </property>
  <property fmtid="{D5CDD505-2E9C-101B-9397-08002B2CF9AE}" pid="6" name="Document Type">
    <vt:lpwstr/>
  </property>
</Properties>
</file>